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39"/>
  </p:notesMasterIdLst>
  <p:handoutMasterIdLst>
    <p:handoutMasterId r:id="rId140"/>
  </p:handoutMasterIdLst>
  <p:sldIdLst>
    <p:sldId id="852" r:id="rId2"/>
    <p:sldId id="854" r:id="rId3"/>
    <p:sldId id="855" r:id="rId4"/>
    <p:sldId id="856" r:id="rId5"/>
    <p:sldId id="858" r:id="rId6"/>
    <p:sldId id="312" r:id="rId7"/>
    <p:sldId id="293" r:id="rId8"/>
    <p:sldId id="292" r:id="rId9"/>
    <p:sldId id="294" r:id="rId10"/>
    <p:sldId id="307" r:id="rId11"/>
    <p:sldId id="836" r:id="rId12"/>
    <p:sldId id="827" r:id="rId13"/>
    <p:sldId id="296" r:id="rId14"/>
    <p:sldId id="309" r:id="rId15"/>
    <p:sldId id="306" r:id="rId16"/>
    <p:sldId id="861" r:id="rId17"/>
    <p:sldId id="863" r:id="rId18"/>
    <p:sldId id="912" r:id="rId19"/>
    <p:sldId id="914" r:id="rId20"/>
    <p:sldId id="915" r:id="rId21"/>
    <p:sldId id="913" r:id="rId22"/>
    <p:sldId id="967" r:id="rId23"/>
    <p:sldId id="864" r:id="rId24"/>
    <p:sldId id="875" r:id="rId25"/>
    <p:sldId id="862" r:id="rId26"/>
    <p:sldId id="938" r:id="rId27"/>
    <p:sldId id="876" r:id="rId28"/>
    <p:sldId id="882" r:id="rId29"/>
    <p:sldId id="877" r:id="rId30"/>
    <p:sldId id="878" r:id="rId31"/>
    <p:sldId id="916" r:id="rId32"/>
    <p:sldId id="917" r:id="rId33"/>
    <p:sldId id="920" r:id="rId34"/>
    <p:sldId id="918" r:id="rId35"/>
    <p:sldId id="919" r:id="rId36"/>
    <p:sldId id="921" r:id="rId37"/>
    <p:sldId id="922" r:id="rId38"/>
    <p:sldId id="923" r:id="rId39"/>
    <p:sldId id="937" r:id="rId40"/>
    <p:sldId id="931" r:id="rId41"/>
    <p:sldId id="900" r:id="rId42"/>
    <p:sldId id="897" r:id="rId43"/>
    <p:sldId id="890" r:id="rId44"/>
    <p:sldId id="889" r:id="rId45"/>
    <p:sldId id="924" r:id="rId46"/>
    <p:sldId id="927" r:id="rId47"/>
    <p:sldId id="929" r:id="rId48"/>
    <p:sldId id="930" r:id="rId49"/>
    <p:sldId id="928" r:id="rId50"/>
    <p:sldId id="932" r:id="rId51"/>
    <p:sldId id="925" r:id="rId52"/>
    <p:sldId id="926" r:id="rId53"/>
    <p:sldId id="933" r:id="rId54"/>
    <p:sldId id="934" r:id="rId55"/>
    <p:sldId id="936" r:id="rId56"/>
    <p:sldId id="935" r:id="rId57"/>
    <p:sldId id="941" r:id="rId58"/>
    <p:sldId id="942" r:id="rId59"/>
    <p:sldId id="943" r:id="rId60"/>
    <p:sldId id="957" r:id="rId61"/>
    <p:sldId id="944" r:id="rId62"/>
    <p:sldId id="945" r:id="rId63"/>
    <p:sldId id="898" r:id="rId64"/>
    <p:sldId id="896" r:id="rId65"/>
    <p:sldId id="891" r:id="rId66"/>
    <p:sldId id="902" r:id="rId67"/>
    <p:sldId id="901" r:id="rId68"/>
    <p:sldId id="892" r:id="rId69"/>
    <p:sldId id="946" r:id="rId70"/>
    <p:sldId id="947" r:id="rId71"/>
    <p:sldId id="948" r:id="rId72"/>
    <p:sldId id="949" r:id="rId73"/>
    <p:sldId id="959" r:id="rId74"/>
    <p:sldId id="958" r:id="rId75"/>
    <p:sldId id="951" r:id="rId76"/>
    <p:sldId id="960" r:id="rId77"/>
    <p:sldId id="961" r:id="rId78"/>
    <p:sldId id="962" r:id="rId79"/>
    <p:sldId id="953" r:id="rId80"/>
    <p:sldId id="963" r:id="rId81"/>
    <p:sldId id="903" r:id="rId82"/>
    <p:sldId id="905" r:id="rId83"/>
    <p:sldId id="870" r:id="rId84"/>
    <p:sldId id="871" r:id="rId85"/>
    <p:sldId id="965" r:id="rId86"/>
    <p:sldId id="984" r:id="rId87"/>
    <p:sldId id="968" r:id="rId88"/>
    <p:sldId id="969" r:id="rId89"/>
    <p:sldId id="971" r:id="rId90"/>
    <p:sldId id="970" r:id="rId91"/>
    <p:sldId id="978" r:id="rId92"/>
    <p:sldId id="979" r:id="rId93"/>
    <p:sldId id="980" r:id="rId94"/>
    <p:sldId id="981" r:id="rId95"/>
    <p:sldId id="982" r:id="rId96"/>
    <p:sldId id="972" r:id="rId97"/>
    <p:sldId id="983" r:id="rId98"/>
    <p:sldId id="974" r:id="rId99"/>
    <p:sldId id="975" r:id="rId100"/>
    <p:sldId id="976" r:id="rId101"/>
    <p:sldId id="977" r:id="rId102"/>
    <p:sldId id="996" r:id="rId103"/>
    <p:sldId id="866" r:id="rId104"/>
    <p:sldId id="997" r:id="rId105"/>
    <p:sldId id="998" r:id="rId106"/>
    <p:sldId id="1005" r:id="rId107"/>
    <p:sldId id="1002" r:id="rId108"/>
    <p:sldId id="1003" r:id="rId109"/>
    <p:sldId id="1004" r:id="rId110"/>
    <p:sldId id="872" r:id="rId111"/>
    <p:sldId id="1009" r:id="rId112"/>
    <p:sldId id="1008" r:id="rId113"/>
    <p:sldId id="873" r:id="rId114"/>
    <p:sldId id="1010" r:id="rId115"/>
    <p:sldId id="1011" r:id="rId116"/>
    <p:sldId id="1012" r:id="rId117"/>
    <p:sldId id="964" r:id="rId118"/>
    <p:sldId id="1014" r:id="rId119"/>
    <p:sldId id="1019" r:id="rId120"/>
    <p:sldId id="1015" r:id="rId121"/>
    <p:sldId id="1016" r:id="rId122"/>
    <p:sldId id="1031" r:id="rId123"/>
    <p:sldId id="1030" r:id="rId124"/>
    <p:sldId id="1024" r:id="rId125"/>
    <p:sldId id="1025" r:id="rId126"/>
    <p:sldId id="910" r:id="rId127"/>
    <p:sldId id="911" r:id="rId128"/>
    <p:sldId id="865" r:id="rId129"/>
    <p:sldId id="414" r:id="rId130"/>
    <p:sldId id="995" r:id="rId131"/>
    <p:sldId id="1032" r:id="rId132"/>
    <p:sldId id="1033" r:id="rId133"/>
    <p:sldId id="1034" r:id="rId134"/>
    <p:sldId id="1035" r:id="rId135"/>
    <p:sldId id="1036" r:id="rId136"/>
    <p:sldId id="1037" r:id="rId137"/>
    <p:sldId id="1006" r:id="rId1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FFFFFF"/>
    <a:srgbClr val="23A3FF"/>
    <a:srgbClr val="C30D3E"/>
    <a:srgbClr val="1C5D9C"/>
    <a:srgbClr val="A6A6A6"/>
    <a:srgbClr val="5F5E5F"/>
    <a:srgbClr val="D97B1E"/>
    <a:srgbClr val="8D351A"/>
    <a:srgbClr val="5F23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613" autoAdjust="0"/>
    <p:restoredTop sz="94433" autoAdjust="0"/>
  </p:normalViewPr>
  <p:slideViewPr>
    <p:cSldViewPr snapToGrid="0">
      <p:cViewPr varScale="1">
        <p:scale>
          <a:sx n="148" d="100"/>
          <a:sy n="148" d="100"/>
        </p:scale>
        <p:origin x="200" y="568"/>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34</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36</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62</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13</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24</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hyperlink" Target="https://hesim-dev.github.io/ispor-short-course/articles/decision-analysis.html" TargetMode="Externa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6.xml"/><Relationship Id="rId4" Type="http://schemas.openxmlformats.org/officeDocument/2006/relationships/image" Target="../media/image1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114773"/>
            <a:ext cx="6177518" cy="430887"/>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transmod_data</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9" y="1619136"/>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372545"/>
            <a:ext cx="6177517" cy="769441"/>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chemeClr val="tx2"/>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chemeClr val="tx2"/>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chemeClr val="tx2"/>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chemeClr val="tx2"/>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8.101158</a:t>
            </a:r>
          </a:p>
          <a:p>
            <a:r>
              <a:rPr lang="en-US" sz="800" dirty="0">
                <a:latin typeface="Lucida Console" panose="020B0609040504020204" pitchFamily="49" charset="0"/>
              </a:rPr>
              <a:t>2:      1           1          1      1    2  3     1   8.101158 19.453873</a:t>
            </a:r>
          </a:p>
          <a:p>
            <a:r>
              <a:rPr lang="en-US" sz="800" dirty="0">
                <a:latin typeface="Lucida Console" panose="020B0609040504020204" pitchFamily="49" charset="0"/>
              </a:rPr>
              <a:t>3:      1           1          2      1    1  2     0   0.000000  8.909675</a:t>
            </a:r>
          </a:p>
          <a:p>
            <a:r>
              <a:rPr lang="en-US" sz="800" dirty="0">
                <a:latin typeface="Lucida Console" panose="020B0609040504020204" pitchFamily="49" charset="0"/>
              </a:rPr>
              <a:t>4:      1           1          2      1    2  3     1   8.909675 19.082914</a:t>
            </a:r>
          </a:p>
          <a:p>
            <a:r>
              <a:rPr lang="en-US" sz="800" dirty="0">
                <a:latin typeface="Lucida Console" panose="020B0609040504020204" pitchFamily="49" charset="0"/>
              </a:rPr>
              <a:t>5:      1           1          3      1    1  2     0   0.000000 10.934205</a:t>
            </a:r>
          </a:p>
          <a:p>
            <a:r>
              <a:rPr lang="en-US" sz="800" dirty="0">
                <a:latin typeface="Lucida Console" panose="020B0609040504020204" pitchFamily="49" charset="0"/>
              </a:rPr>
              <a:t>6:      1           1          3      1    2  3     1  10.934205 28.577704</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177491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Semi-Markov multi-state model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107</a:t>
            </a:fld>
            <a:endParaRPr lang="en-US"/>
          </a:p>
        </p:txBody>
      </p:sp>
    </p:spTree>
    <p:extLst>
      <p:ext uri="{BB962C8B-B14F-4D97-AF65-F5344CB8AC3E}">
        <p14:creationId xmlns:p14="http://schemas.microsoft.com/office/powerpoint/2010/main" val="708921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108</a:t>
            </a:fld>
            <a:endParaRPr lang="en-US"/>
          </a:p>
        </p:txBody>
      </p:sp>
    </p:spTree>
    <p:extLst>
      <p:ext uri="{BB962C8B-B14F-4D97-AF65-F5344CB8AC3E}">
        <p14:creationId xmlns:p14="http://schemas.microsoft.com/office/powerpoint/2010/main" val="1172357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42732955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D162F4-4EBF-154B-8AE7-A04AF1BC07C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TextBox 4">
            <a:extLst>
              <a:ext uri="{FF2B5EF4-FFF2-40B4-BE49-F238E27FC236}">
                <a16:creationId xmlns:a16="http://schemas.microsoft.com/office/drawing/2014/main" id="{2781721F-5A4E-584B-8300-0E9E988E8359}"/>
              </a:ext>
            </a:extLst>
          </p:cNvPr>
          <p:cNvSpPr txBox="1"/>
          <p:nvPr/>
        </p:nvSpPr>
        <p:spPr>
          <a:xfrm>
            <a:off x="2968483" y="2176776"/>
            <a:ext cx="2133600" cy="668216"/>
          </a:xfrm>
          <a:prstGeom prst="rect">
            <a:avLst/>
          </a:prstGeom>
          <a:solidFill>
            <a:srgbClr val="FF0000"/>
          </a:solidFill>
        </p:spPr>
        <p:txBody>
          <a:bodyPr wrap="square" lIns="0" tIns="0" rIns="0" bIns="0" rtlCol="0">
            <a:noAutofit/>
          </a:bodyPr>
          <a:lstStyle/>
          <a:p>
            <a:r>
              <a:rPr lang="en-US" sz="1600" dirty="0">
                <a:solidFill>
                  <a:schemeClr val="tx1"/>
                </a:solidFill>
              </a:rPr>
              <a:t>CEA formulas, NMB </a:t>
            </a:r>
            <a:r>
              <a:rPr lang="en-US" sz="1600" dirty="0" err="1">
                <a:solidFill>
                  <a:schemeClr val="tx1"/>
                </a:solidFill>
              </a:rPr>
              <a:t>etc</a:t>
            </a:r>
            <a:endParaRPr lang="en-US" sz="1600" dirty="0">
              <a:solidFill>
                <a:schemeClr val="tx1"/>
              </a:solidFill>
            </a:endParaRPr>
          </a:p>
        </p:txBody>
      </p:sp>
    </p:spTree>
    <p:extLst>
      <p:ext uri="{BB962C8B-B14F-4D97-AF65-F5344CB8AC3E}">
        <p14:creationId xmlns:p14="http://schemas.microsoft.com/office/powerpoint/2010/main" val="41235310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111</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112</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117</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38690704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120</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TextBox 4">
            <a:extLst>
              <a:ext uri="{FF2B5EF4-FFF2-40B4-BE49-F238E27FC236}">
                <a16:creationId xmlns:a16="http://schemas.microsoft.com/office/drawing/2014/main" id="{5193F452-990E-B940-9FFF-1CD85F53CBA0}"/>
              </a:ext>
            </a:extLst>
          </p:cNvPr>
          <p:cNvSpPr txBox="1"/>
          <p:nvPr/>
        </p:nvSpPr>
        <p:spPr>
          <a:xfrm>
            <a:off x="3013454" y="3870833"/>
            <a:ext cx="2133600" cy="668216"/>
          </a:xfrm>
          <a:prstGeom prst="rect">
            <a:avLst/>
          </a:prstGeom>
          <a:solidFill>
            <a:srgbClr val="FF0000"/>
          </a:solidFill>
        </p:spPr>
        <p:txBody>
          <a:bodyPr wrap="square" lIns="0" tIns="0" rIns="0" bIns="0" rtlCol="0">
            <a:noAutofit/>
          </a:bodyPr>
          <a:lstStyle/>
          <a:p>
            <a:r>
              <a:rPr lang="en-US" sz="1600" dirty="0">
                <a:solidFill>
                  <a:schemeClr val="tx1"/>
                </a:solidFill>
              </a:rPr>
              <a:t>formulas</a:t>
            </a:r>
          </a:p>
        </p:txBody>
      </p:sp>
    </p:spTree>
    <p:extLst>
      <p:ext uri="{BB962C8B-B14F-4D97-AF65-F5344CB8AC3E}">
        <p14:creationId xmlns:p14="http://schemas.microsoft.com/office/powerpoint/2010/main" val="21732981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125</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hlinkClick r:id="rId2">
                  <a:extLst>
                    <a:ext uri="{A12FA001-AC4F-418D-AE19-62706E023703}">
                      <ahyp:hlinkClr xmlns:ahyp="http://schemas.microsoft.com/office/drawing/2018/hyperlinkcolor" val="tx"/>
                    </a:ext>
                  </a:extLst>
                </a:hlinkClick>
              </a:rPr>
              <a:t>https://</a:t>
            </a:r>
            <a:endParaRPr lang="en-US" sz="2000" dirty="0">
              <a:solidFill>
                <a:srgbClr val="C30D3E"/>
              </a:solidFill>
            </a:endParaRPr>
          </a:p>
        </p:txBody>
      </p:sp>
    </p:spTree>
    <p:extLst>
      <p:ext uri="{BB962C8B-B14F-4D97-AF65-F5344CB8AC3E}">
        <p14:creationId xmlns:p14="http://schemas.microsoft.com/office/powerpoint/2010/main" val="27707236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126</a:t>
            </a:fld>
            <a:endParaRPr lang="en-US"/>
          </a:p>
        </p:txBody>
      </p:sp>
    </p:spTree>
    <p:extLst>
      <p:ext uri="{BB962C8B-B14F-4D97-AF65-F5344CB8AC3E}">
        <p14:creationId xmlns:p14="http://schemas.microsoft.com/office/powerpoint/2010/main" val="21157413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Tree>
    <p:extLst>
      <p:ext uri="{BB962C8B-B14F-4D97-AF65-F5344CB8AC3E}">
        <p14:creationId xmlns:p14="http://schemas.microsoft.com/office/powerpoint/2010/main" val="2799026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err="1"/>
              <a:t>bcea</a:t>
            </a:r>
            <a:endParaRPr lang="en-US" sz="1800" dirty="0"/>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129</a:t>
            </a:fld>
            <a:endParaRPr lang="en-US"/>
          </a:p>
        </p:txBody>
      </p:sp>
    </p:spTree>
    <p:extLst>
      <p:ext uri="{BB962C8B-B14F-4D97-AF65-F5344CB8AC3E}">
        <p14:creationId xmlns:p14="http://schemas.microsoft.com/office/powerpoint/2010/main" val="2919429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Tree>
    <p:extLst>
      <p:ext uri="{BB962C8B-B14F-4D97-AF65-F5344CB8AC3E}">
        <p14:creationId xmlns:p14="http://schemas.microsoft.com/office/powerpoint/2010/main" val="30329073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3CC0C-6DB6-424D-8646-83260C5B6F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8BFB06-59E5-7845-8248-156F662BACF5}"/>
              </a:ext>
            </a:extLst>
          </p:cNvPr>
          <p:cNvSpPr>
            <a:spLocks noGrp="1"/>
          </p:cNvSpPr>
          <p:nvPr>
            <p:ph idx="1"/>
          </p:nvPr>
        </p:nvSpPr>
        <p:spPr/>
        <p:txBody>
          <a:bodyPr/>
          <a:lstStyle/>
          <a:p>
            <a:r>
              <a:rPr lang="en-US" dirty="0"/>
              <a:t>Screenshot</a:t>
            </a:r>
          </a:p>
          <a:p>
            <a:endParaRPr lang="en-US" dirty="0"/>
          </a:p>
        </p:txBody>
      </p:sp>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136</a:t>
            </a:fld>
            <a:endParaRPr lang="en-US"/>
          </a:p>
        </p:txBody>
      </p:sp>
    </p:spTree>
    <p:extLst>
      <p:ext uri="{BB962C8B-B14F-4D97-AF65-F5344CB8AC3E}">
        <p14:creationId xmlns:p14="http://schemas.microsoft.com/office/powerpoint/2010/main" val="4284017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058020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548807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All parts of an analysis can exist in one file (code)</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3537820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17</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18</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19</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21</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703807567"/>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23</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966481734"/>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24</a:t>
            </a:fld>
            <a:endParaRPr lang="en-US"/>
          </a:p>
        </p:txBody>
      </p:sp>
    </p:spTree>
    <p:extLst>
      <p:ext uri="{BB962C8B-B14F-4D97-AF65-F5344CB8AC3E}">
        <p14:creationId xmlns:p14="http://schemas.microsoft.com/office/powerpoint/2010/main" val="1302517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25</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748144"/>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p_new</a:t>
            </a:r>
            <a:r>
              <a:rPr lang="en-US" sz="1100" b="1" dirty="0">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3940462"/>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.075, 0.5, 0)</a:t>
            </a:r>
          </a:p>
          <a:p>
            <a:r>
              <a:rPr lang="en-US" sz="1100" b="1" dirty="0" err="1">
                <a:solidFill>
                  <a:srgbClr val="0070C0"/>
                </a:solidFill>
                <a:latin typeface="Lucida Console" panose="020B0609040504020204" pitchFamily="49" charset="0"/>
              </a:rPr>
              <a:t>costs_medical</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x_init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335518"/>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2421252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31</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33</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 * utility)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[2, ] * utility,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dqalys_soc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115106.8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754874"/>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a:t>
            </a:r>
          </a:p>
        </p:txBody>
      </p:sp>
      <p:pic>
        <p:nvPicPr>
          <p:cNvPr id="8" name="Picture 7">
            <a:extLst>
              <a:ext uri="{FF2B5EF4-FFF2-40B4-BE49-F238E27FC236}">
                <a16:creationId xmlns:a16="http://schemas.microsoft.com/office/drawing/2014/main" id="{16C85E7E-F70E-3646-B053-3BFF2870E0DC}"/>
              </a:ext>
            </a:extLst>
          </p:cNvPr>
          <p:cNvPicPr>
            <a:picLocks noChangeAspect="1"/>
          </p:cNvPicPr>
          <p:nvPr/>
        </p:nvPicPr>
        <p:blipFill>
          <a:blip r:embed="rId2"/>
          <a:stretch>
            <a:fillRect/>
          </a:stretch>
        </p:blipFill>
        <p:spPr>
          <a:xfrm>
            <a:off x="627522" y="1815933"/>
            <a:ext cx="5812606" cy="1144015"/>
          </a:xfrm>
          <a:prstGeom prst="rect">
            <a:avLst/>
          </a:prstGeom>
        </p:spPr>
      </p:pic>
    </p:spTree>
    <p:extLst>
      <p:ext uri="{BB962C8B-B14F-4D97-AF65-F5344CB8AC3E}">
        <p14:creationId xmlns:p14="http://schemas.microsoft.com/office/powerpoint/2010/main" val="166606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38</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649334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Online documentation</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40</a:t>
            </a:fld>
            <a:endParaRPr lang="en-US"/>
          </a:p>
        </p:txBody>
      </p:sp>
      <p:pic>
        <p:nvPicPr>
          <p:cNvPr id="5" name="Picture 4">
            <a:extLst>
              <a:ext uri="{FF2B5EF4-FFF2-40B4-BE49-F238E27FC236}">
                <a16:creationId xmlns:a16="http://schemas.microsoft.com/office/drawing/2014/main" id="{5E9B3B07-833D-034C-AAD9-FB6FC68AFA05}"/>
              </a:ext>
            </a:extLst>
          </p:cNvPr>
          <p:cNvPicPr>
            <a:picLocks noChangeAspect="1"/>
          </p:cNvPicPr>
          <p:nvPr/>
        </p:nvPicPr>
        <p:blipFill>
          <a:blip r:embed="rId2"/>
          <a:stretch>
            <a:fillRect/>
          </a:stretch>
        </p:blipFill>
        <p:spPr>
          <a:xfrm>
            <a:off x="1104902" y="841177"/>
            <a:ext cx="6738108" cy="4175323"/>
          </a:xfrm>
          <a:prstGeom prst="rect">
            <a:avLst/>
          </a:prstGeom>
        </p:spPr>
      </p:pic>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“simple-</a:t>
            </a:r>
            <a:r>
              <a:rPr lang="en-US" i="1" dirty="0" err="1"/>
              <a:t>markov</a:t>
            </a:r>
            <a:r>
              <a:rPr lang="en-US" i="1" dirty="0"/>
              <a:t>-cohort-model”</a:t>
            </a:r>
          </a:p>
          <a:p>
            <a:pPr lvl="1"/>
            <a:r>
              <a:rPr lang="en-US" i="1" dirty="0"/>
              <a:t>Change relative risk</a:t>
            </a:r>
          </a:p>
          <a:p>
            <a:pPr lvl="1"/>
            <a:r>
              <a:rPr lang="en-US" i="1" dirty="0"/>
              <a:t>Change drug costs</a:t>
            </a:r>
          </a:p>
          <a:p>
            <a:pPr lvl="1"/>
            <a:r>
              <a:rPr lang="en-US" i="1" dirty="0"/>
              <a:t>Change utilities</a:t>
            </a:r>
          </a:p>
          <a:p>
            <a:pPr lvl="1"/>
            <a:r>
              <a:rPr lang="en-US" i="1" dirty="0"/>
              <a:t>Change follow-up time</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41</a:t>
            </a:fld>
            <a:endParaRPr lang="en-US"/>
          </a:p>
        </p:txBody>
      </p:sp>
    </p:spTree>
    <p:extLst>
      <p:ext uri="{BB962C8B-B14F-4D97-AF65-F5344CB8AC3E}">
        <p14:creationId xmlns:p14="http://schemas.microsoft.com/office/powerpoint/2010/main" val="3599988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r>
              <a:rPr lang="en-US" sz="1600" dirty="0"/>
              <a:t>The transitions from each state to the other 4 states can be modeled using a Dirichlet distribution</a:t>
            </a: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44</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701116" y="2362802"/>
            <a:ext cx="6881714" cy="161582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transitions_soc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807958" y="4069689"/>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45</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46</a:t>
            </a:fld>
            <a:endParaRPr lang="en-US"/>
          </a:p>
        </p:txBody>
      </p:sp>
    </p:spTree>
    <p:extLst>
      <p:ext uri="{BB962C8B-B14F-4D97-AF65-F5344CB8AC3E}">
        <p14:creationId xmlns:p14="http://schemas.microsoft.com/office/powerpoint/2010/main" val="3954785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params_rng</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788400" cy="2631490"/>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a:t>
            </a:r>
          </a:p>
          <a:p>
            <a:r>
              <a:rPr lang="en-US" sz="1100" dirty="0">
                <a:latin typeface="Lucida Console" panose="020B0609040504020204" pitchFamily="49" charset="0"/>
              </a:rPr>
              <a:t>[1,] 0.8648675 0.1344587    0 0.0006738016 0.4893881 0.4028700 0.10138215 0.006359690    0</a:t>
            </a:r>
          </a:p>
          <a:p>
            <a:r>
              <a:rPr lang="en-US" sz="1100" dirty="0">
                <a:latin typeface="Lucida Console" panose="020B0609040504020204" pitchFamily="49" charset="0"/>
              </a:rPr>
              <a:t>[2,] 0.8644084 0.1341584    0 0.0014332112 0.5027019 0.4028378 0.08740946 0.007050816    0</a:t>
            </a:r>
          </a:p>
          <a:p>
            <a:r>
              <a:rPr lang="en-US" sz="1100" dirty="0">
                <a:latin typeface="Lucida Console" panose="020B0609040504020204" pitchFamily="49" charset="0"/>
              </a:rPr>
              <a:t>[3,] 0.8518388 0.1462222    0 0.0019390579 0.4660475 0.4056999 0.12015422 0.008098349    0</a:t>
            </a:r>
          </a:p>
          <a:p>
            <a:r>
              <a:rPr lang="en-US" sz="1100" dirty="0">
                <a:latin typeface="Lucida Console" panose="020B0609040504020204" pitchFamily="49" charset="0"/>
              </a:rPr>
              <a:t>[4,] 0.8324259 0.1667732    0 0.0008008371 0.4827817 0.4155604 0.09767953 0.003978354    0</a:t>
            </a:r>
          </a:p>
          <a:p>
            <a:r>
              <a:rPr lang="en-US" sz="1100" dirty="0">
                <a:latin typeface="Lucida Console" panose="020B0609040504020204" pitchFamily="49" charset="0"/>
              </a:rPr>
              <a:t>[5,] 0.8352081 0.1639068    0 0.0008851192 0.4756373 0.4211925 0.09949040 0.003679711    0</a:t>
            </a:r>
          </a:p>
          <a:p>
            <a:r>
              <a:rPr lang="en-US" sz="1100" dirty="0">
                <a:latin typeface="Lucida Console" panose="020B0609040504020204" pitchFamily="49" charset="0"/>
              </a:rPr>
              <a:t>[6,] 0.8458863 0.1509600    0 0.0031536920 0.5172189 0.3884067 0.09223853 0.002135855    0</a:t>
            </a:r>
          </a:p>
          <a:p>
            <a:endParaRPr lang="en-US" sz="1100" dirty="0">
              <a:latin typeface="Lucida Console" panose="020B0609040504020204" pitchFamily="49" charset="0"/>
            </a:endParaRPr>
          </a:p>
          <a:p>
            <a:r>
              <a:rPr lang="en-US" sz="1100" dirty="0">
                <a:latin typeface="Lucida Console" panose="020B0609040504020204" pitchFamily="49" charset="0"/>
              </a:rPr>
              <a:t>     s2_s1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 0.9785385 0.02146148   0    0    0   1</a:t>
            </a:r>
          </a:p>
          <a:p>
            <a:r>
              <a:rPr lang="en-US" sz="1100" dirty="0">
                <a:latin typeface="Lucida Console" panose="020B0609040504020204" pitchFamily="49" charset="0"/>
              </a:rPr>
              <a:t>[2,]     0 0.9772806 0.02271942   0    0    0   1</a:t>
            </a:r>
          </a:p>
          <a:p>
            <a:r>
              <a:rPr lang="en-US" sz="1100" dirty="0">
                <a:latin typeface="Lucida Console" panose="020B0609040504020204" pitchFamily="49" charset="0"/>
              </a:rPr>
              <a:t>[3,]     0 0.9879967 0.01200326   0    0    0   1</a:t>
            </a:r>
          </a:p>
          <a:p>
            <a:r>
              <a:rPr lang="en-US" sz="1100" dirty="0">
                <a:latin typeface="Lucida Console" panose="020B0609040504020204" pitchFamily="49" charset="0"/>
              </a:rPr>
              <a:t>[4,]     0 0.9853717 0.01462833   0    0    0   1</a:t>
            </a:r>
          </a:p>
          <a:p>
            <a:r>
              <a:rPr lang="en-US" sz="1100" dirty="0">
                <a:latin typeface="Lucida Console" panose="020B0609040504020204" pitchFamily="49" charset="0"/>
              </a:rPr>
              <a:t>[5,]     0 0.9829372 0.01706285   0    0    0   1</a:t>
            </a:r>
          </a:p>
          <a:p>
            <a:r>
              <a:rPr lang="en-US" sz="1100" dirty="0">
                <a:latin typeface="Lucida Console" panose="020B0609040504020204" pitchFamily="49" charset="0"/>
              </a:rPr>
              <a:t>[6,]     0 0.9866257 0.01337426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1"/>
            <a:r>
              <a:rPr lang="en-US" dirty="0"/>
              <a:t>health states</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765291" y="3788369"/>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97357" y="3788369"/>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dirty="0">
                <a:solidFill>
                  <a:schemeClr val="accent3"/>
                </a:solidFill>
                <a:latin typeface="Lucida Console" panose="020B0609040504020204" pitchFamily="49" charset="0"/>
              </a:rPr>
              <a:t>()</a:t>
            </a:r>
            <a:r>
              <a:rPr lang="en-US" dirty="0"/>
              <a:t>.</a:t>
            </a:r>
          </a:p>
        </p:txBody>
      </p:sp>
    </p:spTree>
    <p:extLst>
      <p:ext uri="{BB962C8B-B14F-4D97-AF65-F5344CB8AC3E}">
        <p14:creationId xmlns:p14="http://schemas.microsoft.com/office/powerpoint/2010/main" val="9018767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97714"/>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83778" y="503003"/>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4" y="1528156"/>
            <a:ext cx="3043474" cy="784830"/>
          </a:xfrm>
          <a:prstGeom prst="rect">
            <a:avLst/>
          </a:prstGeom>
        </p:spPr>
        <p:txBody>
          <a:bodyPr wrap="square">
            <a:spAutoFit/>
          </a:bodyPr>
          <a:lstStyle/>
          <a:p>
            <a:r>
              <a:rPr lang="en-US" sz="900" i="1" dirty="0">
                <a:solidFill>
                  <a:srgbClr val="002060"/>
                </a:solidFill>
              </a:rPr>
              <a:t>Simulates </a:t>
            </a:r>
          </a:p>
          <a:p>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 </a:t>
            </a:r>
          </a:p>
          <a:p>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a:p>
            <a:r>
              <a:rPr lang="en-US" sz="900" i="1" dirty="0">
                <a:solidFill>
                  <a:srgbClr val="002060"/>
                </a:solidFill>
              </a:rPr>
              <a:t>for each parameter sample and treatment strategy.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340668"/>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2" nodeType="clickEffect">
                                  <p:stCondLst>
                                    <p:cond delay="0"/>
                                  </p:stCondLst>
                                  <p:childTnLst>
                                    <p:set>
                                      <p:cBhvr>
                                        <p:cTn id="9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P spid="8" grpId="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 0.000000000 1.0000000   2734.207     12000.00</a:t>
            </a:r>
          </a:p>
          <a:p>
            <a:r>
              <a:rPr lang="en-US" sz="1100" dirty="0">
                <a:latin typeface="Lucida Console" panose="020B0609040504020204" pitchFamily="49" charset="0"/>
              </a:rPr>
              <a:t>[2,] 0.8648891 0.1333145 0.00000000 0.001796392 0.9382590   2491.018     11629.56</a:t>
            </a:r>
          </a:p>
          <a:p>
            <a:r>
              <a:rPr lang="en-US" sz="1100" dirty="0">
                <a:latin typeface="Lucida Console" panose="020B0609040504020204" pitchFamily="49" charset="0"/>
              </a:rPr>
              <a:t>[3,] 0.8133504 0.1712361 0.01149140 0.003922112 0.8938291   2364.921     11266.79</a:t>
            </a:r>
          </a:p>
          <a:p>
            <a:r>
              <a:rPr lang="en-US" sz="1100" dirty="0">
                <a:latin typeface="Lucida Console" panose="020B0609040504020204" pitchFamily="49" charset="0"/>
              </a:rPr>
              <a:t>[4,] 0.7873548 0.1802757 0.02597836 0.006391158 0.8555178   2274.555     10911.51</a:t>
            </a:r>
          </a:p>
          <a:p>
            <a:r>
              <a:rPr lang="en-US" sz="1100" dirty="0">
                <a:latin typeface="Lucida Console" panose="020B0609040504020204" pitchFamily="49" charset="0"/>
              </a:rPr>
              <a:t>[5,] 0.7693004 0.1806028 0.04090010 0.009196702 0.8199929   2195.976     10563.79</a:t>
            </a:r>
          </a:p>
          <a:p>
            <a:r>
              <a:rPr lang="en-US" sz="1100" dirty="0">
                <a:latin typeface="Lucida Console" panose="020B0609040504020204" pitchFamily="49" charset="0"/>
              </a:rPr>
              <a:t>[6,] 0.7538456 0.1783331 0.05549530 0.012325960 0.7862375   2122.139     10223.72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606434" y="1854764"/>
            <a:ext cx="7888636" cy="2631490"/>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1843.591</a:t>
            </a:r>
          </a:p>
          <a:p>
            <a:r>
              <a:rPr lang="en-US" sz="1100" dirty="0">
                <a:latin typeface="Lucida Console" panose="020B0609040504020204" pitchFamily="49" charset="0"/>
              </a:rPr>
              <a:t>2:     1      New      1 0.8820097 0.1153163 0.00000000 0.002673977 0.9367558   1663.811</a:t>
            </a:r>
          </a:p>
          <a:p>
            <a:r>
              <a:rPr lang="en-US" sz="1100" dirty="0">
                <a:latin typeface="Lucida Console" panose="020B0609040504020204" pitchFamily="49" charset="0"/>
              </a:rPr>
              <a:t>3:     2      New      1 0.8394251 0.1446361 0.01055455 0.005384306 0.8945818   1751.700</a:t>
            </a:r>
          </a:p>
          <a:p>
            <a:r>
              <a:rPr lang="en-US" sz="1100" dirty="0">
                <a:latin typeface="Lucida Console" panose="020B0609040504020204" pitchFamily="49" charset="0"/>
              </a:rPr>
              <a:t>4:     3      New      1 0.8174976 0.1506395 0.02363713 0.008225750 0.8588985   1895.718</a:t>
            </a:r>
          </a:p>
          <a:p>
            <a:r>
              <a:rPr lang="en-US" sz="1100" dirty="0">
                <a:latin typeface="Lucida Console" panose="020B0609040504020204" pitchFamily="49" charset="0"/>
              </a:rPr>
              <a:t>5:     4      New      1 0.8013583 0.1503457 0.03707640 0.011219653 0.8258298   2041.121</a:t>
            </a:r>
          </a:p>
          <a:p>
            <a:r>
              <a:rPr lang="en-US" sz="1100" dirty="0">
                <a:latin typeface="Lucida Console" panose="020B0609040504020204" pitchFamily="49" charset="0"/>
              </a:rPr>
              <a:t>6:     5      New      1 0.7869666 0.1483751 0.05029075 0.014367535 0.7943220   2174.433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12000.00</a:t>
            </a:r>
          </a:p>
          <a:p>
            <a:r>
              <a:rPr lang="en-US" sz="1100" dirty="0">
                <a:latin typeface="Lucida Console" panose="020B0609040504020204" pitchFamily="49" charset="0"/>
              </a:rPr>
              <a:t>2:     11619.33</a:t>
            </a:r>
          </a:p>
          <a:p>
            <a:r>
              <a:rPr lang="en-US" sz="1100" dirty="0">
                <a:latin typeface="Lucida Console" panose="020B0609040504020204" pitchFamily="49" charset="0"/>
              </a:rPr>
              <a:t>3:     11250.25</a:t>
            </a:r>
          </a:p>
          <a:p>
            <a:r>
              <a:rPr lang="en-US" sz="1100" dirty="0">
                <a:latin typeface="Lucida Console" panose="020B0609040504020204" pitchFamily="49" charset="0"/>
              </a:rPr>
              <a:t>4:     10891.37</a:t>
            </a:r>
          </a:p>
          <a:p>
            <a:r>
              <a:rPr lang="en-US" sz="1100" dirty="0">
                <a:latin typeface="Lucida Console" panose="020B0609040504020204" pitchFamily="49" charset="0"/>
              </a:rPr>
              <a:t>5:     10542.22</a:t>
            </a:r>
          </a:p>
          <a:p>
            <a:r>
              <a:rPr lang="en-US" sz="1100" dirty="0">
                <a:latin typeface="Lucida Console" panose="020B0609040504020204" pitchFamily="49" charset="0"/>
              </a:rPr>
              <a:t>6:     10202.58</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 .(</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323713"/>
          </a:xfrm>
          <a:prstGeom prst="rect">
            <a:avLst/>
          </a:prstGeom>
        </p:spPr>
        <p:txBody>
          <a:bodyPr wrap="square">
            <a:spAutoFit/>
          </a:bodyPr>
          <a:lstStyle/>
          <a:p>
            <a:r>
              <a:rPr lang="en-US" sz="2400" dirty="0"/>
              <a:t>       </a:t>
            </a:r>
            <a:r>
              <a:rPr lang="en-US" sz="1100" dirty="0">
                <a:latin typeface="Lucida Console" panose="020B0609040504020204" pitchFamily="49" charset="0"/>
              </a:rPr>
              <a:t>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22.61708 391145.2</a:t>
            </a:r>
          </a:p>
          <a:p>
            <a:r>
              <a:rPr lang="en-US" sz="1100" dirty="0">
                <a:latin typeface="Lucida Console" panose="020B0609040504020204" pitchFamily="49" charset="0"/>
              </a:rPr>
              <a:t>   2:      1      SOC 20.93201 114711.4</a:t>
            </a:r>
          </a:p>
          <a:p>
            <a:r>
              <a:rPr lang="en-US" sz="1100" dirty="0">
                <a:latin typeface="Lucida Console" panose="020B0609040504020204" pitchFamily="49" charset="0"/>
              </a:rPr>
              <a:t>   3:      2      New 24.94643 395296.1</a:t>
            </a:r>
          </a:p>
          <a:p>
            <a:r>
              <a:rPr lang="en-US" sz="1100" dirty="0">
                <a:latin typeface="Lucida Console" panose="020B0609040504020204" pitchFamily="49" charset="0"/>
              </a:rPr>
              <a:t>   4:      2      SOC 22.60931 114726.0</a:t>
            </a:r>
          </a:p>
          <a:p>
            <a:r>
              <a:rPr lang="en-US" sz="1100" dirty="0">
                <a:latin typeface="Lucida Console" panose="020B0609040504020204" pitchFamily="49" charset="0"/>
              </a:rPr>
              <a:t>   5:      3      New 25.05174 482111.3</a:t>
            </a:r>
          </a:p>
          <a:p>
            <a:r>
              <a:rPr lang="en-US" sz="1100" dirty="0">
                <a:latin typeface="Lucida Console" panose="020B0609040504020204" pitchFamily="49" charset="0"/>
              </a:rPr>
              <a:t>  ---                                  </a:t>
            </a:r>
          </a:p>
          <a:p>
            <a:r>
              <a:rPr lang="en-US" sz="1100" dirty="0">
                <a:latin typeface="Lucida Console" panose="020B0609040504020204" pitchFamily="49" charset="0"/>
              </a:rPr>
              <a:t>1996:    998      SOC 23.65377 286333.5</a:t>
            </a:r>
          </a:p>
          <a:p>
            <a:r>
              <a:rPr lang="en-US" sz="1100" dirty="0">
                <a:latin typeface="Lucida Console" panose="020B0609040504020204" pitchFamily="49" charset="0"/>
              </a:rPr>
              <a:t>1997:    999      New 24.11722 494899.0</a:t>
            </a:r>
          </a:p>
          <a:p>
            <a:r>
              <a:rPr lang="en-US" sz="1100" dirty="0">
                <a:latin typeface="Lucida Console" panose="020B0609040504020204" pitchFamily="49" charset="0"/>
              </a:rPr>
              <a:t>1998:    999      SOC 21.56110 242252.9</a:t>
            </a:r>
          </a:p>
          <a:p>
            <a:r>
              <a:rPr lang="en-US" sz="1100" dirty="0">
                <a:latin typeface="Lucida Console" panose="020B0609040504020204" pitchFamily="49" charset="0"/>
              </a:rPr>
              <a:t>1999:   1000      New 24.75846 507393.7</a:t>
            </a:r>
          </a:p>
          <a:p>
            <a:r>
              <a:rPr lang="en-US" sz="1100" dirty="0">
                <a:latin typeface="Lucida Console" panose="020B0609040504020204" pitchFamily="49" charset="0"/>
              </a:rPr>
              <a:t>2000:   1000      SOC 22.33934 241993.7</a:t>
            </a:r>
          </a:p>
        </p:txBody>
      </p:sp>
    </p:spTree>
    <p:extLst>
      <p:ext uri="{BB962C8B-B14F-4D97-AF65-F5344CB8AC3E}">
        <p14:creationId xmlns:p14="http://schemas.microsoft.com/office/powerpoint/2010/main" val="3723921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ce_out_wider</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22.61708   20.93201   391145.2  114711.41</a:t>
            </a:r>
          </a:p>
          <a:p>
            <a:r>
              <a:rPr lang="en-US" sz="1100" dirty="0">
                <a:latin typeface="Lucida Console" panose="020B0609040504020204" pitchFamily="49" charset="0"/>
              </a:rPr>
              <a:t>   2:      2   24.94643   22.60931   395296.1  114725.97</a:t>
            </a:r>
          </a:p>
          <a:p>
            <a:r>
              <a:rPr lang="en-US" sz="1100" dirty="0">
                <a:latin typeface="Lucida Console" panose="020B0609040504020204" pitchFamily="49" charset="0"/>
              </a:rPr>
              <a:t>   3:      3   25.05174   22.42677   482111.3  207296.75</a:t>
            </a:r>
          </a:p>
          <a:p>
            <a:r>
              <a:rPr lang="en-US" sz="1100" dirty="0">
                <a:latin typeface="Lucida Console" panose="020B0609040504020204" pitchFamily="49" charset="0"/>
              </a:rPr>
              <a:t>   4:      4   23.49400   21.35126   408396.4  142574.96</a:t>
            </a:r>
          </a:p>
          <a:p>
            <a:r>
              <a:rPr lang="en-US" sz="1100" dirty="0">
                <a:latin typeface="Lucida Console" panose="020B0609040504020204" pitchFamily="49" charset="0"/>
              </a:rPr>
              <a:t>   5:      5   24.23003   22.53931   616863.0  356436.63</a:t>
            </a:r>
          </a:p>
          <a:p>
            <a:r>
              <a:rPr lang="en-US" sz="1100" dirty="0">
                <a:latin typeface="Lucida Console" panose="020B0609040504020204" pitchFamily="49" charset="0"/>
              </a:rPr>
              <a:t>  ---                                                   </a:t>
            </a:r>
          </a:p>
          <a:p>
            <a:r>
              <a:rPr lang="en-US" sz="1100" dirty="0">
                <a:latin typeface="Lucida Console" panose="020B0609040504020204" pitchFamily="49" charset="0"/>
              </a:rPr>
              <a:t> 996:    996   24.18512   22.76598   488768.4  201246.23</a:t>
            </a:r>
          </a:p>
          <a:p>
            <a:r>
              <a:rPr lang="en-US" sz="1100" dirty="0">
                <a:latin typeface="Lucida Console" panose="020B0609040504020204" pitchFamily="49" charset="0"/>
              </a:rPr>
              <a:t> 997:    997   24.03623   21.63553   371101.3   94517.41</a:t>
            </a:r>
          </a:p>
          <a:p>
            <a:r>
              <a:rPr lang="en-US" sz="1100" dirty="0">
                <a:latin typeface="Lucida Console" panose="020B0609040504020204" pitchFamily="49" charset="0"/>
              </a:rPr>
              <a:t> 998:    998   25.38539   23.65377   547058.4  286333.51</a:t>
            </a:r>
          </a:p>
          <a:p>
            <a:r>
              <a:rPr lang="en-US" sz="1100" dirty="0">
                <a:latin typeface="Lucida Console" panose="020B0609040504020204" pitchFamily="49" charset="0"/>
              </a:rPr>
              <a:t> 999:    999   24.11722   21.56110   494899.0  242252.91</a:t>
            </a:r>
          </a:p>
          <a:p>
            <a:r>
              <a:rPr lang="en-US" sz="1100" dirty="0">
                <a:latin typeface="Lucida Console" panose="020B0609040504020204" pitchFamily="49" charset="0"/>
              </a:rPr>
              <a:t>1000:   1000   24.75846   22.33934   507393.7  241993.69</a:t>
            </a:r>
          </a:p>
        </p:txBody>
      </p:sp>
    </p:spTree>
    <p:extLst>
      <p:ext uri="{BB962C8B-B14F-4D97-AF65-F5344CB8AC3E}">
        <p14:creationId xmlns:p14="http://schemas.microsoft.com/office/powerpoint/2010/main" val="4229084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1681018"/>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131185.8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600164"/>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Tree>
    <p:extLst>
      <p:ext uri="{BB962C8B-B14F-4D97-AF65-F5344CB8AC3E}">
        <p14:creationId xmlns:p14="http://schemas.microsoft.com/office/powerpoint/2010/main" val="129635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59</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60</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1045221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B5CDC4-01A3-704E-A1AA-458B374EF3D2}"/>
              </a:ext>
            </a:extLst>
          </p:cNvPr>
          <p:cNvPicPr>
            <a:picLocks noChangeAspect="1"/>
          </p:cNvPicPr>
          <p:nvPr/>
        </p:nvPicPr>
        <p:blipFill>
          <a:blip r:embed="rId3"/>
          <a:stretch>
            <a:fillRect/>
          </a:stretch>
        </p:blipFill>
        <p:spPr>
          <a:xfrm>
            <a:off x="785304" y="1143000"/>
            <a:ext cx="7454900" cy="3904030"/>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Probabilistic sensitivity analysis</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62</a:t>
            </a:fld>
            <a:endParaRPr lang="en-US"/>
          </a:p>
        </p:txBody>
      </p:sp>
    </p:spTree>
    <p:extLst>
      <p:ext uri="{BB962C8B-B14F-4D97-AF65-F5344CB8AC3E}">
        <p14:creationId xmlns:p14="http://schemas.microsoft.com/office/powerpoint/2010/main" val="8861927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“probabilistic-sensitivity-analysis”</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63</a:t>
            </a:fld>
            <a:endParaRPr lang="en-US"/>
          </a:p>
        </p:txBody>
      </p:sp>
    </p:spTree>
    <p:extLst>
      <p:ext uri="{BB962C8B-B14F-4D97-AF65-F5344CB8AC3E}">
        <p14:creationId xmlns:p14="http://schemas.microsoft.com/office/powerpoint/2010/main" val="9273039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solidFill>
                  <a:schemeClr val="accent2"/>
                </a:solidFill>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a:t>
            </a:r>
            <a:r>
              <a:rPr lang="en-US" dirty="0"/>
              <a:t>)</a:t>
            </a:r>
          </a:p>
          <a:p>
            <a:pPr lvl="1"/>
            <a:r>
              <a:rPr lang="en-US" dirty="0"/>
              <a:t>time-homogeneous Markov models</a:t>
            </a:r>
          </a:p>
          <a:p>
            <a:pPr lvl="1"/>
            <a:r>
              <a:rPr lang="en-US" dirty="0"/>
              <a:t>time-inhomogeneous Markov models</a:t>
            </a:r>
          </a:p>
          <a:p>
            <a:r>
              <a:rPr lang="en-US" dirty="0"/>
              <a:t>individual-level continuous time state transition models (</a:t>
            </a:r>
            <a:r>
              <a:rPr lang="en-US" dirty="0" err="1"/>
              <a:t>iCTSTM</a:t>
            </a:r>
            <a:r>
              <a:rPr lang="en-US" dirty="0"/>
              <a:t>)</a:t>
            </a:r>
          </a:p>
          <a:p>
            <a:r>
              <a:rPr lang="en-US" dirty="0"/>
              <a:t>n-state partitioned survival models (PSM)</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65</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3366760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11211337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68</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a:t>
            </a:fld>
            <a:endParaRPr lang="en-US"/>
          </a:p>
        </p:txBody>
      </p:sp>
    </p:spTree>
    <p:extLst>
      <p:ext uri="{BB962C8B-B14F-4D97-AF65-F5344CB8AC3E}">
        <p14:creationId xmlns:p14="http://schemas.microsoft.com/office/powerpoint/2010/main" val="1373036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69</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71</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dirty="0"/>
              <a:t>) are transformed (</a:t>
            </a:r>
            <a:r>
              <a:rPr lang="en-US" sz="1600" dirty="0" err="1">
                <a:solidFill>
                  <a:schemeClr val="accent3"/>
                </a:solidFill>
                <a:latin typeface="Lucida Console" panose="020B0609040504020204" pitchFamily="49" charset="0"/>
              </a:rPr>
              <a:t>tparams</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r>
              <a:rPr lang="en-US" sz="1400" dirty="0"/>
              <a:t>, </a:t>
            </a:r>
            <a:r>
              <a:rPr lang="en-US" sz="1400" dirty="0" err="1">
                <a:solidFill>
                  <a:schemeClr val="accent3"/>
                </a:solidFill>
                <a:latin typeface="Lucida Console" panose="020B0609040504020204" pitchFamily="49" charset="0"/>
              </a:rPr>
              <a:t>params_surv</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input_data</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tparams_def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mod_def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568340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16.7609935</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0.1899916</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2.9997339</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19.7605951</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0.1813624</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2.4372959</a:t>
            </a:r>
          </a:p>
        </p:txBody>
      </p:sp>
      <p:sp>
        <p:nvSpPr>
          <p:cNvPr id="9" name="TextBox 8">
            <a:extLst>
              <a:ext uri="{FF2B5EF4-FFF2-40B4-BE49-F238E27FC236}">
                <a16:creationId xmlns:a16="http://schemas.microsoft.com/office/drawing/2014/main" id="{8240BC30-10C1-5F45-A40C-CD630E7DFD6E}"/>
              </a:ext>
            </a:extLst>
          </p:cNvPr>
          <p:cNvSpPr txBox="1"/>
          <p:nvPr/>
        </p:nvSpPr>
        <p:spPr>
          <a:xfrm>
            <a:off x="6774511" y="2615979"/>
            <a:ext cx="1486894" cy="707666"/>
          </a:xfrm>
          <a:prstGeom prst="rect">
            <a:avLst/>
          </a:prstGeom>
          <a:solidFill>
            <a:srgbClr val="FF0000"/>
          </a:solidFill>
        </p:spPr>
        <p:txBody>
          <a:bodyPr wrap="square" lIns="0" tIns="0" rIns="0" bIns="0" rtlCol="0">
            <a:noAutofit/>
          </a:bodyPr>
          <a:lstStyle/>
          <a:p>
            <a:r>
              <a:rPr lang="en-US" sz="1600" dirty="0">
                <a:solidFill>
                  <a:schemeClr val="tx1"/>
                </a:solidFill>
              </a:rPr>
              <a:t>CORRECT output </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ce_sim</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cea_pw_out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"2.10 (0.99, 3.24)"           </a:t>
            </a:r>
          </a:p>
          <a:p>
            <a:r>
              <a:rPr lang="en-US" sz="1100" dirty="0">
                <a:latin typeface="Lucida Console" panose="020B0609040504020204" pitchFamily="49" charset="0"/>
              </a:rPr>
              <a:t>Incremental costs "-" "266,741 (212,816, 295,703)"  </a:t>
            </a:r>
          </a:p>
          <a:p>
            <a:r>
              <a:rPr lang="en-US" sz="1100" dirty="0">
                <a:latin typeface="Lucida Console" panose="020B0609040504020204" pitchFamily="49" charset="0"/>
              </a:rPr>
              <a:t>Incremental NMB   "-" "-161,900 (-222,852, -86,071)"</a:t>
            </a:r>
          </a:p>
          <a:p>
            <a:r>
              <a:rPr lang="en-US" sz="1100" dirty="0">
                <a:latin typeface="Lucida Console" panose="020B0609040504020204" pitchFamily="49" charset="0"/>
              </a:rPr>
              <a:t>ICER              "-" "127,212"                     </a:t>
            </a:r>
          </a:p>
          <a:p>
            <a:r>
              <a:rPr lang="en-US" sz="1100" dirty="0">
                <a:latin typeface="Lucida Console" panose="020B0609040504020204" pitchFamily="49" charset="0"/>
              </a:rPr>
              <a:t>Conclusion        "-" "Not cost-effective"</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2529644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22603147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Simple Markov cohort model with hesim</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80</a:t>
            </a:fld>
            <a:endParaRPr lang="en-US"/>
          </a:p>
        </p:txBody>
      </p:sp>
    </p:spTree>
    <p:extLst>
      <p:ext uri="{BB962C8B-B14F-4D97-AF65-F5344CB8AC3E}">
        <p14:creationId xmlns:p14="http://schemas.microsoft.com/office/powerpoint/2010/main" val="9109696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81</a:t>
            </a:fld>
            <a:endParaRPr lang="en-US"/>
          </a:p>
        </p:txBody>
      </p:sp>
    </p:spTree>
    <p:extLst>
      <p:ext uri="{BB962C8B-B14F-4D97-AF65-F5344CB8AC3E}">
        <p14:creationId xmlns:p14="http://schemas.microsoft.com/office/powerpoint/2010/main" val="21607348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Continuous time state transition model (CTSTM)</a:t>
            </a:r>
          </a:p>
          <a:p>
            <a:pPr lvl="1"/>
            <a:r>
              <a:rPr lang="en-US" dirty="0"/>
              <a:t>Model is in continuous time and does not require model cycles </a:t>
            </a:r>
          </a:p>
          <a:p>
            <a:pPr lvl="1"/>
            <a:r>
              <a:rPr lang="en-US" dirty="0"/>
              <a:t>Estimate the parameters of the health state transitions using a multi-state model so that the simulation model is completely integrated with an underlying statistical model</a:t>
            </a:r>
          </a:p>
          <a:p>
            <a:pPr lvl="1"/>
            <a:r>
              <a:rPr lang="en-US" dirty="0"/>
              <a:t>Use individual patient simulation (IPS) to simulate a semi-Markov model, meaning that (unlike in a Markov model) transitions can depend on prior history</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83</a:t>
            </a:fld>
            <a:endParaRPr lang="en-US"/>
          </a:p>
        </p:txBody>
      </p:sp>
    </p:spTree>
    <p:extLst>
      <p:ext uri="{BB962C8B-B14F-4D97-AF65-F5344CB8AC3E}">
        <p14:creationId xmlns:p14="http://schemas.microsoft.com/office/powerpoint/2010/main" val="9090478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84</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11746051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86</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87</a:t>
            </a:fld>
            <a:endParaRPr lang="en-US"/>
          </a:p>
        </p:txBody>
      </p:sp>
      <p:sp>
        <p:nvSpPr>
          <p:cNvPr id="4" name="Rectangle 3">
            <a:extLst>
              <a:ext uri="{FF2B5EF4-FFF2-40B4-BE49-F238E27FC236}">
                <a16:creationId xmlns:a16="http://schemas.microsoft.com/office/drawing/2014/main" id="{CF3A17B9-CB8C-1C4A-9E65-0CAE76DC440C}"/>
              </a:ext>
            </a:extLst>
          </p:cNvPr>
          <p:cNvSpPr/>
          <p:nvPr/>
        </p:nvSpPr>
        <p:spPr>
          <a:xfrm>
            <a:off x="457200" y="710792"/>
            <a:ext cx="8037870" cy="432426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n_patients</a:t>
            </a:r>
            <a:r>
              <a:rPr lang="en-US" sz="1100" dirty="0">
                <a:latin typeface="Lucida Console" panose="020B0609040504020204" pitchFamily="49" charset="0"/>
              </a:rPr>
              <a:t> &lt;- 1000</a:t>
            </a:r>
          </a:p>
          <a:p>
            <a:endParaRPr lang="en-US" sz="1100" dirty="0">
              <a:latin typeface="Lucida Console" panose="020B0609040504020204" pitchFamily="49" charset="0"/>
            </a:endParaRPr>
          </a:p>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1:n_patients,</a:t>
            </a:r>
          </a:p>
          <a:p>
            <a:r>
              <a:rPr lang="en-US" sz="1100" dirty="0">
                <a:latin typeface="Lucida Console" panose="020B0609040504020204" pitchFamily="49" charset="0"/>
              </a:rPr>
              <a:t>  age = </a:t>
            </a:r>
            <a:r>
              <a:rPr lang="en-US" sz="1100" dirty="0" err="1">
                <a:latin typeface="Lucida Console" panose="020B0609040504020204" pitchFamily="49" charset="0"/>
              </a:rPr>
              <a:t>rnorm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mean = 45, </a:t>
            </a:r>
            <a:r>
              <a:rPr lang="en-US" sz="1100" dirty="0" err="1">
                <a:latin typeface="Lucida Console" panose="020B0609040504020204" pitchFamily="49" charset="0"/>
              </a:rPr>
              <a:t>sd</a:t>
            </a:r>
            <a:r>
              <a:rPr lang="en-US" sz="1100" dirty="0">
                <a:latin typeface="Lucida Console" panose="020B0609040504020204" pitchFamily="49" charset="0"/>
              </a:rPr>
              <a:t> = 7),</a:t>
            </a:r>
          </a:p>
          <a:p>
            <a:r>
              <a:rPr lang="en-US" sz="1100" dirty="0">
                <a:latin typeface="Lucida Console" panose="020B0609040504020204" pitchFamily="49" charset="0"/>
              </a:rPr>
              <a:t>  female = </a:t>
            </a:r>
            <a:r>
              <a:rPr lang="en-US" sz="1100" dirty="0" err="1">
                <a:latin typeface="Lucida Console" panose="020B0609040504020204" pitchFamily="49" charset="0"/>
              </a:rPr>
              <a:t>rbinom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size = 1, </a:t>
            </a:r>
            <a:r>
              <a:rPr lang="en-US" sz="1100" dirty="0" err="1">
                <a:latin typeface="Lucida Console" panose="020B0609040504020204" pitchFamily="49" charset="0"/>
              </a:rPr>
              <a:t>prob</a:t>
            </a:r>
            <a:r>
              <a:rPr lang="en-US" sz="1100" dirty="0">
                <a:latin typeface="Lucida Console" panose="020B0609040504020204" pitchFamily="49" charset="0"/>
              </a:rPr>
              <a:t> = .51)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r>
              <a:rPr lang="en-US" sz="1100" dirty="0" err="1">
                <a:latin typeface="Lucida Console" panose="020B0609040504020204" pitchFamily="49" charset="0"/>
              </a:rPr>
              <a:t>n_states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(states)</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err="1">
                <a:latin typeface="Lucida Console" panose="020B0609040504020204" pitchFamily="49" charset="0"/>
              </a:rPr>
              <a:t>n_strategies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(strategies)</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3607C2AA-FD01-BA44-BF96-CFD4AC367711}"/>
              </a:ext>
            </a:extLst>
          </p:cNvPr>
          <p:cNvSpPr/>
          <p:nvPr/>
        </p:nvSpPr>
        <p:spPr>
          <a:xfrm>
            <a:off x="5212736" y="710792"/>
            <a:ext cx="3071812" cy="1708160"/>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a:p>
            <a:r>
              <a:rPr lang="en-US" sz="1050" i="1" dirty="0">
                <a:solidFill>
                  <a:srgbClr val="002060"/>
                </a:solidFill>
              </a:rPr>
              <a:t>We also explicitly define the health states, which we will use to model utility and costs.</a:t>
            </a:r>
          </a:p>
        </p:txBody>
      </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88</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4747996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derived from external sources.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Conversely, 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89</a:t>
            </a:fld>
            <a:endParaRPr lang="en-US"/>
          </a:p>
        </p:txBody>
      </p:sp>
    </p:spTree>
    <p:extLst>
      <p:ext uri="{BB962C8B-B14F-4D97-AF65-F5344CB8AC3E}">
        <p14:creationId xmlns:p14="http://schemas.microsoft.com/office/powerpoint/2010/main" val="6184374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(Methods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90</a:t>
            </a:fld>
            <a:endParaRPr lang="en-US"/>
          </a:p>
        </p:txBody>
      </p:sp>
    </p:spTree>
    <p:extLst>
      <p:ext uri="{BB962C8B-B14F-4D97-AF65-F5344CB8AC3E}">
        <p14:creationId xmlns:p14="http://schemas.microsoft.com/office/powerpoint/2010/main" val="24246791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n_trans</a:t>
            </a:r>
            <a:r>
              <a:rPr lang="en-US" sz="1100" dirty="0">
                <a:latin typeface="Lucida Console" panose="020B0609040504020204" pitchFamily="49" charset="0"/>
              </a:rPr>
              <a:t> &lt;- max(</a:t>
            </a:r>
            <a:r>
              <a:rPr lang="en-US" sz="1100" dirty="0" err="1">
                <a:latin typeface="Lucida Console" panose="020B0609040504020204" pitchFamily="49" charset="0"/>
              </a:rPr>
              <a:t>tmat</a:t>
            </a:r>
            <a:r>
              <a:rPr lang="en-US" sz="1100" dirty="0">
                <a:latin typeface="Lucida Console" panose="020B0609040504020204" pitchFamily="49" charset="0"/>
              </a:rPr>
              <a:t>, </a:t>
            </a:r>
            <a:r>
              <a:rPr lang="en-US" sz="1100" dirty="0" err="1">
                <a:latin typeface="Lucida Console" panose="020B0609040504020204" pitchFamily="49" charset="0"/>
              </a:rPr>
              <a:t>na.rm</a:t>
            </a:r>
            <a:r>
              <a:rPr lang="en-US" sz="1100" dirty="0">
                <a:latin typeface="Lucida Console" panose="020B0609040504020204" pitchFamily="49" charset="0"/>
              </a:rPr>
              <a:t> = TRUE) # Number of transitions</a:t>
            </a:r>
          </a:p>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a:t>
            </a:r>
            <a:r>
              <a:rPr lang="en-US" sz="1100" dirty="0" err="1">
                <a:latin typeface="Lucida Console" panose="020B0609040504020204" pitchFamily="49" charset="0"/>
              </a:rPr>
              <a:t>n_trans</a:t>
            </a:r>
            <a:r>
              <a:rPr lang="en-US" sz="1100" dirty="0">
                <a:latin typeface="Lucida Console" panose="020B0609040504020204" pitchFamily="49" charset="0"/>
              </a:rPr>
              <a:t>,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1:length(</a:t>
            </a:r>
            <a:r>
              <a:rPr lang="en-US" sz="1100" dirty="0" err="1">
                <a:latin typeface="Lucida Console" panose="020B0609040504020204" pitchFamily="49" charset="0"/>
              </a:rPr>
              <a:t>wei_fits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wei_fits</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58.93819          1     0   0.000000  1.892166      0             1           2</a:t>
            </a:r>
          </a:p>
          <a:p>
            <a:r>
              <a:rPr lang="en-US" sz="800" dirty="0">
                <a:latin typeface="Lucida Console" panose="020B0609040504020204" pitchFamily="49" charset="0"/>
              </a:rPr>
              <a:t>2:    1  3      1 58.93819          1     1   0.000000  1.892166      1             2           2</a:t>
            </a:r>
          </a:p>
          <a:p>
            <a:r>
              <a:rPr lang="en-US" sz="800" dirty="0">
                <a:latin typeface="Lucida Console" panose="020B0609040504020204" pitchFamily="49" charset="0"/>
              </a:rPr>
              <a:t>3:    1  2      0 59.29979          2     0   0.000000  2.947171      1             1           1</a:t>
            </a:r>
          </a:p>
          <a:p>
            <a:r>
              <a:rPr lang="en-US" sz="800" dirty="0">
                <a:latin typeface="Lucida Console" panose="020B0609040504020204" pitchFamily="49" charset="0"/>
              </a:rPr>
              <a:t>4:    1  3      0 59.29979          2     0   0.000000  2.947171      0             2           1</a:t>
            </a:r>
          </a:p>
          <a:p>
            <a:r>
              <a:rPr lang="en-US" sz="800" dirty="0">
                <a:latin typeface="Lucida Console" panose="020B0609040504020204" pitchFamily="49" charset="0"/>
              </a:rPr>
              <a:t>5:    2  3      0 59.29979          2     1   2.947171 15.000000      0             3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1.892166</a:t>
            </a:r>
          </a:p>
          <a:p>
            <a:r>
              <a:rPr lang="en-US" sz="800" dirty="0">
                <a:latin typeface="Lucida Console" panose="020B0609040504020204" pitchFamily="49" charset="0"/>
              </a:rPr>
              <a:t>2:           New  1.892166</a:t>
            </a:r>
          </a:p>
          <a:p>
            <a:r>
              <a:rPr lang="en-US" sz="800" dirty="0">
                <a:latin typeface="Lucida Console" panose="020B0609040504020204" pitchFamily="49" charset="0"/>
              </a:rPr>
              <a:t>3:           SOC  2.947171</a:t>
            </a:r>
          </a:p>
          <a:p>
            <a:r>
              <a:rPr lang="en-US" sz="800" dirty="0">
                <a:latin typeface="Lucida Console" panose="020B0609040504020204" pitchFamily="49" charset="0"/>
              </a:rPr>
              <a:t>4:           SOC  2.947171</a:t>
            </a:r>
          </a:p>
          <a:p>
            <a:r>
              <a:rPr lang="en-US" sz="800" dirty="0">
                <a:latin typeface="Lucida Console" panose="020B0609040504020204" pitchFamily="49" charset="0"/>
              </a:rPr>
              <a:t>5:           SOC 12.052829</a:t>
            </a:r>
          </a:p>
        </p:txBody>
      </p:sp>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951032"/>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 </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2.0092   1.9239   2.0983   0.0445       NA        NA       NA</a:t>
            </a:r>
          </a:p>
          <a:p>
            <a:r>
              <a:rPr lang="en-US" sz="1100" dirty="0">
                <a:latin typeface="Lucida Console" panose="020B0609040504020204" pitchFamily="49" charset="0"/>
              </a:rPr>
              <a:t>scale                  NA    11.5552  11.0417  12.0926   0.2680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-0.4938  -0.5466  -0.4410   0.0269   0.6103    0.5789   0.6434</a:t>
            </a:r>
          </a:p>
          <a:p>
            <a:r>
              <a:rPr lang="en-US" sz="1100" dirty="0">
                <a:latin typeface="Lucida Console" panose="020B0609040504020204" pitchFamily="49" charset="0"/>
              </a:rPr>
              <a:t>female             0.4905     0.3079   0.2556   0.3602   0.0267   1.3606    1.2913   1.4336</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1410,  Censored: 590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-4415.743,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8839.485</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17143573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2.7989   2.5839   3.0317   0.1141       NA        NA       NA</a:t>
            </a:r>
          </a:p>
          <a:p>
            <a:r>
              <a:rPr lang="en-US" sz="1100" dirty="0">
                <a:latin typeface="Lucida Console" panose="020B0609040504020204" pitchFamily="49" charset="0"/>
              </a:rPr>
              <a:t>scale                  NA    18.8317  17.4574  20.3142   0.7281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-0.5237  -0.6013  -0.4460   0.0396   0.5924    0.5481   0.6402</a:t>
            </a:r>
          </a:p>
          <a:p>
            <a:r>
              <a:rPr lang="en-US" sz="1100" dirty="0">
                <a:latin typeface="Lucida Console" panose="020B0609040504020204" pitchFamily="49" charset="0"/>
              </a:rPr>
              <a:t>female             0.4905     0.3684   0.2920   0.4448   0.0390   1.4454    1.3391   1.5601</a:t>
            </a:r>
          </a:p>
          <a:p>
            <a:endParaRPr lang="en-US" sz="1100" dirty="0">
              <a:latin typeface="Lucida Console" panose="020B0609040504020204" pitchFamily="49" charset="0"/>
            </a:endParaRPr>
          </a:p>
          <a:p>
            <a:r>
              <a:rPr lang="en-US" sz="1100" dirty="0">
                <a:latin typeface="Lucida Console" panose="020B0609040504020204" pitchFamily="49" charset="0"/>
              </a:rPr>
              <a:t>N = 2000,  Events: 360,  Censored: 1640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-1487.016,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2982.032</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3240167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970044"/>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3.3590   3.1152   3.6218   0.1291       NA        NA       NA</a:t>
            </a:r>
          </a:p>
          <a:p>
            <a:r>
              <a:rPr lang="en-US" sz="1100" dirty="0">
                <a:latin typeface="Lucida Console" panose="020B0609040504020204" pitchFamily="49" charset="0"/>
              </a:rPr>
              <a:t>scale                  NA    15.9131  14.4696  17.5005   0.7721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0.5582    -0.5256  -0.6249  -0.4263   0.0507   0.5912    0.5353   0.6529</a:t>
            </a:r>
          </a:p>
          <a:p>
            <a:r>
              <a:rPr lang="en-US" sz="1100" dirty="0">
                <a:latin typeface="Lucida Console" panose="020B0609040504020204" pitchFamily="49" charset="0"/>
              </a:rPr>
              <a:t>female             0.4624     0.3188   0.2500   0.3876   0.0351   1.3755    1.2840   1.4735</a:t>
            </a:r>
          </a:p>
          <a:p>
            <a:endParaRPr lang="en-US" sz="1100" dirty="0">
              <a:latin typeface="Lucida Console" panose="020B0609040504020204" pitchFamily="49" charset="0"/>
            </a:endParaRPr>
          </a:p>
          <a:p>
            <a:r>
              <a:rPr lang="en-US" sz="1100" dirty="0">
                <a:latin typeface="Lucida Console" panose="020B0609040504020204" pitchFamily="49" charset="0"/>
              </a:rPr>
              <a:t>N = 1410,  Events: 408,  Censored: 1002</a:t>
            </a:r>
          </a:p>
          <a:p>
            <a:r>
              <a:rPr lang="en-US" sz="1100" dirty="0">
                <a:latin typeface="Lucida Console" panose="020B0609040504020204" pitchFamily="49" charset="0"/>
              </a:rPr>
              <a:t>Total time at risk: 9686.425</a:t>
            </a:r>
          </a:p>
          <a:p>
            <a:r>
              <a:rPr lang="en-US" sz="1100" dirty="0">
                <a:latin typeface="Lucida Console" panose="020B0609040504020204" pitchFamily="49" charset="0"/>
              </a:rPr>
              <a:t>Log-likelihood = -1282.551,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2573.101</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0671477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chemeClr val="tx2"/>
                </a:solidFill>
                <a:latin typeface="Lucida Console" panose="020B0609040504020204" pitchFamily="49" charset="0"/>
              </a:rPr>
              <a:t>utility_tbl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.8, S =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medcost_tbl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2000, S = 9500),</a:t>
            </a:r>
          </a:p>
          <a:p>
            <a:r>
              <a:rPr lang="en-US" sz="1100" dirty="0">
                <a:latin typeface="Lucida Console" panose="020B0609040504020204" pitchFamily="49" charset="0"/>
              </a:rPr>
              <a:t>             se = c(H = 2000, S =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drugcost_tbl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4F085CEB-1EED-F847-A7AE-D632C4F21F46}"/>
              </a:ext>
            </a:extLst>
          </p:cNvPr>
          <p:cNvSpPr>
            <a:spLocks noGrp="1"/>
          </p:cNvSpPr>
          <p:nvPr>
            <p:ph idx="1"/>
          </p:nvPr>
        </p:nvSpPr>
        <p:spPr/>
        <p:txBody>
          <a:bodyPr/>
          <a:lstStyle/>
          <a:p>
            <a:r>
              <a:rPr lang="en-US" dirty="0"/>
              <a:t>Economic models in </a:t>
            </a:r>
            <a:r>
              <a:rPr lang="en-US" sz="1600" dirty="0" err="1">
                <a:solidFill>
                  <a:schemeClr val="accent2"/>
                </a:solidFill>
                <a:latin typeface="Lucida Console" panose="020B0609040504020204" pitchFamily="49" charset="0"/>
                <a:ea typeface="+mj-ea"/>
              </a:rPr>
              <a:t>hesim</a:t>
            </a:r>
            <a:r>
              <a:rPr lang="en-US" dirty="0"/>
              <a:t> can be constructed in one of two ways</a:t>
            </a:r>
          </a:p>
          <a:p>
            <a:pPr lvl="1"/>
            <a:r>
              <a:rPr lang="en-US" dirty="0"/>
              <a:t>Defining the model using </a:t>
            </a:r>
            <a:r>
              <a:rPr lang="en-US" sz="1400" dirty="0" err="1">
                <a:solidFill>
                  <a:schemeClr val="accent3"/>
                </a:solidFill>
                <a:latin typeface="Lucida Console" panose="020B0609040504020204" pitchFamily="49" charset="0"/>
              </a:rPr>
              <a:t>define_model</a:t>
            </a:r>
            <a:r>
              <a:rPr lang="en-US" sz="1400" dirty="0">
                <a:solidFill>
                  <a:schemeClr val="accent3"/>
                </a:solidFill>
                <a:latin typeface="Lucida Console" panose="020B0609040504020204" pitchFamily="49" charset="0"/>
              </a:rPr>
              <a:t>()</a:t>
            </a:r>
            <a:endParaRPr lang="en-US" dirty="0">
              <a:solidFill>
                <a:schemeClr val="accent3"/>
              </a:solidFill>
              <a:latin typeface="Lucida Console" panose="020B0609040504020204" pitchFamily="49" charset="0"/>
            </a:endParaRPr>
          </a:p>
          <a:p>
            <a:pPr marL="400050" lvl="2" indent="0">
              <a:buNone/>
            </a:pPr>
            <a:r>
              <a:rPr lang="en-US" sz="1200" dirty="0"/>
              <a:t>(See Markov cohort model)</a:t>
            </a:r>
          </a:p>
          <a:p>
            <a:pPr lvl="1"/>
            <a:r>
              <a:rPr lang="en-US" dirty="0"/>
              <a:t>With explicit statistical models</a:t>
            </a:r>
          </a:p>
          <a:p>
            <a:pPr marL="400050" lvl="2" indent="0">
              <a:buNone/>
            </a:pPr>
            <a:r>
              <a:rPr lang="en-US" sz="1200" dirty="0"/>
              <a:t>(Approached used here)</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98</a:t>
            </a:fld>
            <a:endParaRPr lang="en-US"/>
          </a:p>
        </p:txBody>
      </p:sp>
    </p:spTree>
    <p:extLst>
      <p:ext uri="{BB962C8B-B14F-4D97-AF65-F5344CB8AC3E}">
        <p14:creationId xmlns:p14="http://schemas.microsoft.com/office/powerpoint/2010/main" val="227612215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14252</TotalTime>
  <Words>11490</Words>
  <Application>Microsoft Macintosh PowerPoint</Application>
  <PresentationFormat>On-screen Show (16:9)</PresentationFormat>
  <Paragraphs>1644</Paragraphs>
  <Slides>137</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137</vt:i4>
      </vt:variant>
    </vt:vector>
  </HeadingPairs>
  <TitlesOfParts>
    <vt:vector size="145"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Online documentation</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Probabilistic sensitivity analysis</vt:lpstr>
      <vt:lpstr>Exercise 2: Incorporating probabilistic sensitivity analysis</vt:lpstr>
      <vt:lpstr>PowerPoint Presentation</vt:lpstr>
      <vt:lpstr>What is hesim</vt:lpstr>
      <vt:lpstr>hesim</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Simple Markov cohort model with hesim</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Semi-Markov multi-state model</vt:lpstr>
      <vt:lpstr>Exercise 4: Semi-Markov multi-state model</vt:lpstr>
      <vt:lpstr>PowerPoint Presentation</vt:lpstr>
      <vt:lpstr>PowerPoint Presentation</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Cost-effectiveness analysis</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1017</cp:revision>
  <cp:lastPrinted>2019-06-07T19:51:54Z</cp:lastPrinted>
  <dcterms:created xsi:type="dcterms:W3CDTF">2014-12-05T18:34:48Z</dcterms:created>
  <dcterms:modified xsi:type="dcterms:W3CDTF">2020-10-02T00:22:48Z</dcterms:modified>
  <cp:category/>
</cp:coreProperties>
</file>